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6297" r:id="rId3"/>
    <p:sldId id="6325" r:id="rId4"/>
    <p:sldId id="6326" r:id="rId5"/>
    <p:sldId id="6328" r:id="rId6"/>
    <p:sldId id="6329" r:id="rId7"/>
    <p:sldId id="6330" r:id="rId8"/>
    <p:sldId id="6332" r:id="rId9"/>
    <p:sldId id="6336" r:id="rId10"/>
    <p:sldId id="6333" r:id="rId11"/>
    <p:sldId id="6334" r:id="rId12"/>
    <p:sldId id="6337" r:id="rId13"/>
    <p:sldId id="6338" r:id="rId14"/>
    <p:sldId id="6339" r:id="rId15"/>
    <p:sldId id="546" r:id="rId1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 autoAdjust="0"/>
    <p:restoredTop sz="94685"/>
  </p:normalViewPr>
  <p:slideViewPr>
    <p:cSldViewPr snapToGrid="0">
      <p:cViewPr varScale="1">
        <p:scale>
          <a:sx n="198" d="100"/>
          <a:sy n="198" d="100"/>
        </p:scale>
        <p:origin x="2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/>
              <a:t>https://github.com/pytorch/examples/blob/main/word_language_model/main.py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8865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/>
              <a:t>https://github.com/pytorch/examples/blob/main/word_language_model/main.py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5060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/>
              <a:t>https://github.com/pytorch/examples/blob/main/word_language_model/main.py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6324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AAF09-1E0A-5919-664A-53DBF5B6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BF40F6-9776-006A-4F11-A23BAC2B0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C075CC-224C-066D-64D9-9D434204F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/>
              <a:t>https://github.com/pytorch/examples/blob/main/word_language_model/main.py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470EBA-0ED6-E67E-483B-653F74B41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5886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3188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3236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969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196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5914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2082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1272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913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it-CH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view_citation&amp;hl=en&amp;user=NlW9YVQAAAAJ&amp;sortby=pubdate&amp;citation_for_view=NlW9YVQAAAAJ:ufrVoPGSRks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current-neural-networks/bptt.html" TargetMode="External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51.png"/><Relationship Id="rId4" Type="http://schemas.openxmlformats.org/officeDocument/2006/relationships/hyperlink" Target="https://github.com/pytorch/examples/blob/main/word_language_model/main.py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40.pn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hyperlink" Target="https://github.com/forgi86/pytorch-ident" TargetMode="Externa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em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947358021000169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3.14833" TargetMode="External"/><Relationship Id="rId3" Type="http://schemas.openxmlformats.org/officeDocument/2006/relationships/hyperlink" Target="https://arxiv.org/abs/1906.01563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111.00396" TargetMode="External"/><Relationship Id="rId5" Type="http://schemas.openxmlformats.org/officeDocument/2006/relationships/hyperlink" Target="https://arxiv.org/abs/2206.12928" TargetMode="External"/><Relationship Id="rId4" Type="http://schemas.openxmlformats.org/officeDocument/2006/relationships/hyperlink" Target="https://arxiv.org/abs/2502.1443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hyperlink" Target="https://arxiv.org/abs/2206.12928" TargetMode="External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2915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2991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Neural State-Space models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Theory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23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Milano, July 3</a:t>
            </a:r>
            <a:r>
              <a:rPr lang="en-US" baseline="30000" dirty="0"/>
              <a:t>rd</a:t>
            </a:r>
            <a:r>
              <a:rPr lang="en-US" dirty="0"/>
              <a:t>, 2025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Learn a state estimator along with the model (SUBNET)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04850"/>
            <a:ext cx="12192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Use the initial samples of each sequence to reconstruct the initial state with a (learned) state estimator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See </a:t>
            </a:r>
            <a:r>
              <a:rPr lang="it-CH" sz="1400" dirty="0"/>
              <a:t>G. Beintema, M. Schoukens, R.Tóth </a:t>
            </a:r>
            <a:r>
              <a:rPr lang="en-GB" sz="1400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Deep subspace encoders for nonlinear system identification</a:t>
            </a: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2022</a:t>
            </a:r>
            <a:endParaRPr lang="it-CH" sz="2000" dirty="0"/>
          </a:p>
          <a:p>
            <a:endParaRPr lang="it-CH" sz="2000" dirty="0"/>
          </a:p>
        </p:txBody>
      </p:sp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ED8F971-40A6-0F49-3A60-4FC18C399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" y="1498577"/>
            <a:ext cx="6241876" cy="2214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3EF27-9045-9805-1C45-2D4493049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75" y="966785"/>
            <a:ext cx="3532059" cy="3532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5937C-59EB-AE85-D652-254ED91E7307}"/>
              </a:ext>
            </a:extLst>
          </p:cNvPr>
          <p:cNvSpPr txBox="1"/>
          <p:nvPr/>
        </p:nvSpPr>
        <p:spPr>
          <a:xfrm>
            <a:off x="949036" y="3724271"/>
            <a:ext cx="61652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900" dirty="0"/>
              <a:t>From G. Beintema, M. Schoukens, R.Tóth </a:t>
            </a:r>
            <a:r>
              <a:rPr lang="en-GB" sz="900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Deep subspace encoders for nonlinear system identification</a:t>
            </a:r>
            <a:r>
              <a:rPr lang="en-GB" sz="9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2022</a:t>
            </a:r>
            <a:endParaRPr lang="it-CH" sz="1100" dirty="0"/>
          </a:p>
        </p:txBody>
      </p:sp>
    </p:spTree>
    <p:extLst>
      <p:ext uri="{BB962C8B-B14F-4D97-AF65-F5344CB8AC3E}">
        <p14:creationId xmlns:p14="http://schemas.microsoft.com/office/powerpoint/2010/main" val="305241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Truncated back-propagation through time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246581" y="790250"/>
                <a:ext cx="1219200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Simulate over the entire length sequence, but </a:t>
                </a:r>
                <a:r>
                  <a:rPr lang="it-CH" sz="2000" b="1" dirty="0"/>
                  <a:t>truncate</a:t>
                </a:r>
                <a:r>
                  <a:rPr lang="it-CH" sz="2000" dirty="0"/>
                  <a:t> derivative computation  every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it-CH" sz="2000" dirty="0"/>
                  <a:t> 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After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it-CH" sz="2000" dirty="0"/>
                  <a:t> steps, only the state </a:t>
                </a:r>
                <a:r>
                  <a:rPr lang="it-CH" sz="2000" b="1" dirty="0"/>
                  <a:t>value</a:t>
                </a:r>
                <a:r>
                  <a:rPr lang="it-CH" sz="2000" dirty="0"/>
                  <a:t> is propagated, while its derivatives wrt parameters are discarderd</a:t>
                </a:r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Sequential processing over the long sequence of length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Parallelized by processing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CH" sz="2000" dirty="0"/>
                  <a:t> long sequences of length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CH" sz="2000" dirty="0"/>
                  <a:t> altogether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endParaRPr lang="it-CH" sz="2000" dirty="0"/>
              </a:p>
              <a:p>
                <a:r>
                  <a:rPr lang="it-CH" sz="2000" dirty="0"/>
                  <a:t>Classical machine-learning approach described e.g. in the </a:t>
                </a:r>
                <a:r>
                  <a:rPr lang="it-CH" sz="2000" dirty="0">
                    <a:hlinkClick r:id="rId3"/>
                  </a:rPr>
                  <a:t>Dive into Deep Learning book, ch 9.7</a:t>
                </a:r>
                <a:r>
                  <a:rPr lang="it-CH" sz="2000" dirty="0"/>
                  <a:t>. </a:t>
                </a:r>
                <a:br>
                  <a:rPr lang="it-CH" sz="2000" dirty="0"/>
                </a:br>
                <a:r>
                  <a:rPr lang="it-CH" sz="2000" dirty="0"/>
                  <a:t>Nice illustrative example in the ufficial PyTorch example </a:t>
                </a:r>
                <a:r>
                  <a:rPr lang="it-CH" sz="2000" dirty="0">
                    <a:hlinkClick r:id="rId4"/>
                  </a:rPr>
                  <a:t>word language model</a:t>
                </a:r>
                <a:r>
                  <a:rPr lang="it-CH" sz="2000" dirty="0"/>
                  <a:t> (NLP)</a:t>
                </a:r>
                <a:endParaRPr lang="it-CH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1" y="790250"/>
                <a:ext cx="12192000" cy="5016758"/>
              </a:xfrm>
              <a:prstGeom prst="rect">
                <a:avLst/>
              </a:prstGeom>
              <a:blipFill>
                <a:blip r:embed="rId5"/>
                <a:stretch>
                  <a:fillRect l="-520" b="-12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2B4266-913A-6987-DF50-22CC77C8F7C8}"/>
              </a:ext>
            </a:extLst>
          </p:cNvPr>
          <p:cNvCxnSpPr/>
          <p:nvPr/>
        </p:nvCxnSpPr>
        <p:spPr>
          <a:xfrm>
            <a:off x="1002508" y="2506893"/>
            <a:ext cx="7478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7BFD3BF-FAB4-9EA9-DF58-D2F88AF56E28}"/>
              </a:ext>
            </a:extLst>
          </p:cNvPr>
          <p:cNvSpPr/>
          <p:nvPr/>
        </p:nvSpPr>
        <p:spPr>
          <a:xfrm>
            <a:off x="979648" y="24840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D41CDA-59DE-D942-E1D6-9A7F67844CD5}"/>
              </a:ext>
            </a:extLst>
          </p:cNvPr>
          <p:cNvSpPr/>
          <p:nvPr/>
        </p:nvSpPr>
        <p:spPr>
          <a:xfrm>
            <a:off x="2459740" y="24866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7A0A3B-43DD-48E0-A289-D8FDCBEBC67C}"/>
              </a:ext>
            </a:extLst>
          </p:cNvPr>
          <p:cNvSpPr/>
          <p:nvPr/>
        </p:nvSpPr>
        <p:spPr>
          <a:xfrm>
            <a:off x="3955327" y="24840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BE03BE-2534-864E-AEE5-8F17548766AE}"/>
              </a:ext>
            </a:extLst>
          </p:cNvPr>
          <p:cNvCxnSpPr/>
          <p:nvPr/>
        </p:nvCxnSpPr>
        <p:spPr>
          <a:xfrm>
            <a:off x="3990717" y="2276571"/>
            <a:ext cx="15029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68CD33E-86EC-30D8-994B-E43DDE6395A2}"/>
              </a:ext>
            </a:extLst>
          </p:cNvPr>
          <p:cNvSpPr/>
          <p:nvPr/>
        </p:nvSpPr>
        <p:spPr>
          <a:xfrm>
            <a:off x="5471578" y="24762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C49577-9BFC-5D42-77F1-141FE9FEDF7E}"/>
              </a:ext>
            </a:extLst>
          </p:cNvPr>
          <p:cNvSpPr/>
          <p:nvPr/>
        </p:nvSpPr>
        <p:spPr>
          <a:xfrm>
            <a:off x="6998164" y="2484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4030E3-7294-E623-9B70-A0E6D051D6FE}"/>
                  </a:ext>
                </a:extLst>
              </p:cNvPr>
              <p:cNvSpPr txBox="1"/>
              <p:nvPr/>
            </p:nvSpPr>
            <p:spPr>
              <a:xfrm>
                <a:off x="4361851" y="1996799"/>
                <a:ext cx="760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H" sz="1400" dirty="0"/>
                  <a:t> steps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4030E3-7294-E623-9B70-A0E6D051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851" y="1996799"/>
                <a:ext cx="760016" cy="307777"/>
              </a:xfrm>
              <a:prstGeom prst="rect">
                <a:avLst/>
              </a:prstGeom>
              <a:blipFill>
                <a:blip r:embed="rId6"/>
                <a:stretch>
                  <a:fillRect t="-4000" r="-1639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0DB63D-D2B0-362F-3D22-CC9B339557EC}"/>
                  </a:ext>
                </a:extLst>
              </p:cNvPr>
              <p:cNvSpPr txBox="1"/>
              <p:nvPr/>
            </p:nvSpPr>
            <p:spPr>
              <a:xfrm>
                <a:off x="8171561" y="2555322"/>
                <a:ext cx="7600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H" sz="1400" dirty="0"/>
                  <a:t> steps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0DB63D-D2B0-362F-3D22-CC9B33955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561" y="2555322"/>
                <a:ext cx="760016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15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r>
              <a:rPr lang="en-US" sz="3600" dirty="0">
                <a:solidFill>
                  <a:schemeClr val="accent1"/>
                </a:solidFill>
              </a:rPr>
              <a:t> Implementation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246581" y="790250"/>
            <a:ext cx="12192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/>
              <a:t>Unlike with standard RNNs, we must work at a slightly lower level</a:t>
            </a:r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endParaRPr lang="it-CH" sz="2000" dirty="0"/>
          </a:p>
          <a:p>
            <a:r>
              <a:rPr lang="it-CH" sz="2000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we actually implement: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000" dirty="0"/>
              <a:t>we make a custom weight initialization</a:t>
            </a:r>
            <a:endParaRPr lang="it-CH" dirty="0"/>
          </a:p>
          <a:p>
            <a:endParaRPr lang="it-CH" sz="1100" dirty="0"/>
          </a:p>
          <a:p>
            <a:r>
              <a:rPr lang="it-CH" sz="1100" dirty="0"/>
              <a:t>Code adapted from </a:t>
            </a:r>
            <a:r>
              <a:rPr lang="it-CH" sz="1100" dirty="0">
                <a:hlinkClick r:id="rId4"/>
              </a:rPr>
              <a:t>https://github.com/forgi86/pytorch-ident</a:t>
            </a:r>
            <a:endParaRPr lang="it-CH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EE95F-0AB0-E6F2-EC84-71D287760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9" t="-257" b="-1"/>
          <a:stretch/>
        </p:blipFill>
        <p:spPr>
          <a:xfrm>
            <a:off x="618363" y="1752998"/>
            <a:ext cx="3953636" cy="3234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414DD-4B17-15C7-9414-E11F7C15D356}"/>
                  </a:ext>
                </a:extLst>
              </p:cNvPr>
              <p:cNvSpPr txBox="1"/>
              <p:nvPr/>
            </p:nvSpPr>
            <p:spPr>
              <a:xfrm>
                <a:off x="533400" y="1287013"/>
                <a:ext cx="3717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</a:t>
                </a:r>
                <a:r>
                  <a:rPr lang="en-CH" dirty="0"/>
                  <a:t>ustom state-update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C414DD-4B17-15C7-9414-E11F7C15D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87013"/>
                <a:ext cx="3717813" cy="369332"/>
              </a:xfrm>
              <a:prstGeom prst="rect">
                <a:avLst/>
              </a:prstGeom>
              <a:blipFill>
                <a:blip r:embed="rId6"/>
                <a:stretch>
                  <a:fillRect l="-1706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018C5-8AEB-B8CD-D5D5-F0A9999111B0}"/>
                  </a:ext>
                </a:extLst>
              </p:cNvPr>
              <p:cNvSpPr txBox="1"/>
              <p:nvPr/>
            </p:nvSpPr>
            <p:spPr>
              <a:xfrm>
                <a:off x="6323531" y="1287013"/>
                <a:ext cx="3944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</a:t>
                </a:r>
                <a:r>
                  <a:rPr lang="en-CH" dirty="0"/>
                  <a:t>ustom code to unroll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over time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018C5-8AEB-B8CD-D5D5-F0A999911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531" y="1287013"/>
                <a:ext cx="3944093" cy="369332"/>
              </a:xfrm>
              <a:prstGeom prst="rect">
                <a:avLst/>
              </a:prstGeom>
              <a:blipFill>
                <a:blip r:embed="rId7"/>
                <a:stretch>
                  <a:fillRect l="-1282" t="-6667" r="-321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$&#10;x({k+1}) = x(k) + f(x(k), u(k); \theta) \\&#10;$&#10;&#10;\end{document}" title="IguanaTex Bitmap Display">
            <a:extLst>
              <a:ext uri="{FF2B5EF4-FFF2-40B4-BE49-F238E27FC236}">
                <a16:creationId xmlns:a16="http://schemas.microsoft.com/office/drawing/2014/main" id="{54FB3CA8-DE0B-598B-13D3-A6E0F98CE3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06123" y="5443987"/>
            <a:ext cx="3683001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01D60-EE1D-C94D-BCD2-011BFE71F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581" y="1656345"/>
            <a:ext cx="3678923" cy="3173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158FAC-9E6C-CFE1-8932-9484294D4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677" y="5024037"/>
            <a:ext cx="3059087" cy="12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9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r>
              <a:rPr lang="en-US" sz="3600" dirty="0">
                <a:solidFill>
                  <a:schemeClr val="accent1"/>
                </a:solidFill>
              </a:rPr>
              <a:t> Implementation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246581" y="790250"/>
                <a:ext cx="1038331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2000" dirty="0"/>
                  <a:t>We can then instantiate a model that behaves very similarly to a standard PyTorch RNN </a:t>
                </a:r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r>
                  <a:rPr lang="it-CH" sz="2000" dirty="0"/>
                  <a:t>The model accepts a batch of initial states (B, n_x) and input sequences (B, T, n_u) and returns a batch of simulated states (B, T, n_x)</a:t>
                </a:r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r>
                  <a:rPr lang="it-CH" sz="2000" dirty="0"/>
                  <a:t>We may finally process batch_x_sim through a feed-forward network to simulate the output </a:t>
                </a:r>
              </a:p>
              <a:p>
                <a:r>
                  <a:rPr lang="it-CH" sz="2000" dirty="0"/>
                  <a:t>equation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CH" sz="2000" dirty="0"/>
                  <a:t>. Alternatively, we may set the output to a subset of the simulated states. </a:t>
                </a:r>
              </a:p>
              <a:p>
                <a:endParaRPr lang="it-CH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1" y="790250"/>
                <a:ext cx="10383319" cy="5940088"/>
              </a:xfrm>
              <a:prstGeom prst="rect">
                <a:avLst/>
              </a:prstGeom>
              <a:blipFill>
                <a:blip r:embed="rId3"/>
                <a:stretch>
                  <a:fillRect l="-611" t="-6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261563F-55F0-89E8-21C7-A1761EFA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421" y="3518471"/>
            <a:ext cx="8216114" cy="1891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8A2C6-9A85-8DD3-31EE-FF8610B0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421" y="1328340"/>
            <a:ext cx="6280150" cy="11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9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93C5-FE6B-AC57-695B-0A822EED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63D222-AE2B-5AAF-F57D-6CD70B06389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Conclusions</a:t>
            </a:r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27B97490-D3F2-56F8-2A90-68DEE17884D1}"/>
              </a:ext>
            </a:extLst>
          </p:cNvPr>
          <p:cNvSpPr txBox="1"/>
          <p:nvPr/>
        </p:nvSpPr>
        <p:spPr>
          <a:xfrm>
            <a:off x="246581" y="1294888"/>
            <a:ext cx="10383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800" dirty="0"/>
              <a:t>Neural state-space models are just custom RNNs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800" dirty="0"/>
              <a:t>Beyond standard Vanilla RNN, LSTM, GRU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800" dirty="0"/>
          </a:p>
          <a:p>
            <a:r>
              <a:rPr lang="it-CH" sz="2800" dirty="0"/>
              <a:t>Recent research has explored: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800" dirty="0"/>
              <a:t>State initialization for training with mini-batches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800" dirty="0"/>
              <a:t>Embedding of physical knowledge</a:t>
            </a:r>
            <a:endParaRPr lang="it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000" dirty="0"/>
          </a:p>
          <a:p>
            <a:r>
              <a:rPr lang="it-CH" sz="2800" dirty="0"/>
              <a:t>We focus on physical knowledge in the exercises</a:t>
            </a:r>
          </a:p>
        </p:txBody>
      </p:sp>
    </p:spTree>
    <p:extLst>
      <p:ext uri="{BB962C8B-B14F-4D97-AF65-F5344CB8AC3E}">
        <p14:creationId xmlns:p14="http://schemas.microsoft.com/office/powerpoint/2010/main" val="23841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0" y="3751368"/>
            <a:ext cx="12192000" cy="9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Thank you for your attention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3" y="442046"/>
            <a:ext cx="1723868" cy="20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2727038" cy="19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20"/>
            <a:ext cx="2728325" cy="19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State-space 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2400" dirty="0"/>
                  <a:t>They are defined in continuous/discrete time by:</a:t>
                </a:r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CH" sz="2400" dirty="0"/>
                  <a:t> is the state vector. It is a latent (=hidden, unobserved) quantity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CH" sz="2400" dirty="0"/>
                  <a:t> is the input vector (=external/exogenous variable, covariate)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CH" sz="2400" dirty="0"/>
                  <a:t> is the output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CH" sz="2400" dirty="0"/>
                  <a:t> is a vector of unknown parameters to be estimated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Powerful and flexible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Familiar to engineer/researcher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Suitable to embed physics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Might be harder to train than other sequence models</a:t>
                </a:r>
              </a:p>
              <a:p>
                <a:endParaRPr lang="it-CH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6001643"/>
              </a:xfrm>
              <a:prstGeom prst="rect">
                <a:avLst/>
              </a:prstGeom>
              <a:blipFill>
                <a:blip r:embed="rId5"/>
                <a:stretch>
                  <a:fillRect l="-728" t="-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x(k+1) &amp;= f(x(k), u(k); \theta) \\&#10;y(k) &amp;= g(x(k); \theta)&#10;\end{align*}&#10;&#10;\end{document}" title="IguanaTex Bitmap Display">
            <a:extLst>
              <a:ext uri="{FF2B5EF4-FFF2-40B4-BE49-F238E27FC236}">
                <a16:creationId xmlns:a16="http://schemas.microsoft.com/office/drawing/2014/main" id="{48E3B2ED-DEEB-FF6E-277A-4E4472EB39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51477" y="1642188"/>
            <a:ext cx="3474720" cy="762000"/>
          </a:xfrm>
          <a:prstGeom prst="rect">
            <a:avLst/>
          </a:prstGeom>
        </p:spPr>
      </p:pic>
      <p:pic>
        <p:nvPicPr>
          <p:cNvPr id="4" name="Picture 3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\dot x(t) &amp;= f(x(t), u(t); \theta) \\&#10;y(t) &amp;= g(x(t); \theta)&#10;\end{align*}&#10;&#10;\end{document}" title="IguanaTex Bitmap Display">
            <a:extLst>
              <a:ext uri="{FF2B5EF4-FFF2-40B4-BE49-F238E27FC236}">
                <a16:creationId xmlns:a16="http://schemas.microsoft.com/office/drawing/2014/main" id="{C6DC8E23-B007-2C7C-A5BD-B7217815C3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34831" y="1642188"/>
            <a:ext cx="2773680" cy="762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4619D-8E84-1ADA-74C7-D70D746CC2EF}"/>
              </a:ext>
            </a:extLst>
          </p:cNvPr>
          <p:cNvCxnSpPr/>
          <p:nvPr/>
        </p:nvCxnSpPr>
        <p:spPr>
          <a:xfrm>
            <a:off x="5909388" y="1513115"/>
            <a:ext cx="0" cy="102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Neural state-space 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710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400" dirty="0"/>
              </a:p>
              <a:p>
                <a:r>
                  <a:rPr lang="it-CH" sz="2400" dirty="0"/>
                  <a:t>In our context, </a:t>
                </a:r>
                <a14:m>
                  <m:oMath xmlns:m="http://schemas.openxmlformats.org/officeDocument/2006/math">
                    <m:r>
                      <a:rPr lang="it-CH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CH" sz="2400" dirty="0"/>
                  <a:t> and </a:t>
                </a:r>
                <a14:m>
                  <m:oMath xmlns:m="http://schemas.openxmlformats.org/officeDocument/2006/math">
                    <m:r>
                      <a:rPr lang="it-CH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it-CH" sz="2400" dirty="0"/>
                  <a:t> are feed-forward neural networks, e.g.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r>
                  <a:rPr lang="it-CH" sz="2400" dirty="0"/>
                  <a:t>Overall, we define a </a:t>
                </a:r>
                <a:r>
                  <a:rPr lang="it-CH" sz="2400" b="1" dirty="0"/>
                  <a:t>neural state-space</a:t>
                </a:r>
                <a:r>
                  <a:rPr lang="it-CH" sz="2400" dirty="0"/>
                  <a:t> model, aka </a:t>
                </a:r>
                <a:r>
                  <a:rPr lang="it-CH" sz="2400" b="1" dirty="0"/>
                  <a:t>recurrent neural network</a:t>
                </a:r>
                <a:r>
                  <a:rPr lang="it-CH" sz="2400" dirty="0"/>
                  <a:t> (RNN)</a:t>
                </a:r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r>
                  <a:rPr lang="it-CH" sz="2400" dirty="0"/>
                  <a:t>With  respect to classic RNNs (Vanilla RNN, LSTM), focus 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Embedding prior (physical) knowledge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Parsimonious representations suitable for control</a:t>
                </a:r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7109639"/>
              </a:xfrm>
              <a:prstGeom prst="rect">
                <a:avLst/>
              </a:prstGeom>
              <a:blipFill>
                <a:blip r:embed="rId5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f(z; \theta) &amp;= W_3 \sigma(W_2\sigma(W_1 z + b_1) + b_2) + b_3\\&#10;z &amp;= [x \;u]^\top\\&#10;\theta &amp;= \mathrm{vec}(W_1, W_2, W_3, b_1, b_2, b_3)&#10;\end{align*}&#10;&#10;\end{document}" title="IguanaTex Bitmap Display">
            <a:extLst>
              <a:ext uri="{FF2B5EF4-FFF2-40B4-BE49-F238E27FC236}">
                <a16:creationId xmlns:a16="http://schemas.microsoft.com/office/drawing/2014/main" id="{B1C7E997-7463-2BE6-301B-6547454CA7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03" y="1795963"/>
            <a:ext cx="4624573" cy="1097356"/>
          </a:xfrm>
          <a:prstGeom prst="rect">
            <a:avLst/>
          </a:prstGeom>
        </p:spPr>
      </p:pic>
      <p:pic>
        <p:nvPicPr>
          <p:cNvPr id="6" name="Picture 5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x({k+1}) &amp;= x(k) + f(x(k), u(k); \theta) \\&#10;y(k) &amp;= g(x(k); \theta)&#10;\end{align*}&#10;&#10;\end{document}" title="IguanaTex Bitmap Display">
            <a:extLst>
              <a:ext uri="{FF2B5EF4-FFF2-40B4-BE49-F238E27FC236}">
                <a16:creationId xmlns:a16="http://schemas.microsoft.com/office/drawing/2014/main" id="{D0A03FA0-21E5-65FD-FDFA-7C44BD9FA1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5451" y="1795963"/>
            <a:ext cx="44196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742A0-6837-EA89-92D2-120E5F176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485" y="3523847"/>
            <a:ext cx="3960552" cy="16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Physics-inspired neural state-space 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400" dirty="0"/>
              </a:p>
              <a:p>
                <a:r>
                  <a:rPr lang="it-CH" sz="2400" dirty="0"/>
                  <a:t>Cascaded Tanks System. Input: upper tank inlet flow u. Output: lower tank level. </a:t>
                </a:r>
              </a:p>
              <a:p>
                <a:br>
                  <a:rPr lang="it-CH" sz="2400" dirty="0"/>
                </a:br>
                <a:r>
                  <a:rPr lang="it-CH" sz="2400" dirty="0"/>
                  <a:t>Intuitive physics: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The system has two states: 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CH" sz="2400" dirty="0"/>
                  <a:t> is measured: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CH" sz="2400" dirty="0"/>
                  <a:t>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400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CH" sz="2400" dirty="0"/>
                  <a:t> does not depend 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CH" sz="2400" dirty="0"/>
                  <a:t> directly</a:t>
                </a:r>
              </a:p>
              <a:p>
                <a:endParaRPr lang="it-CH" sz="2400" dirty="0"/>
              </a:p>
              <a:p>
                <a:endParaRPr lang="it-CH" sz="2400" dirty="0"/>
              </a:p>
              <a:p>
                <a:r>
                  <a:rPr lang="it-CH" sz="2400" dirty="0"/>
                  <a:t>Observations above are embedded in a </a:t>
                </a:r>
                <a:r>
                  <a:rPr lang="it-CH" sz="2400" b="1" dirty="0"/>
                  <a:t>physics-inspired</a:t>
                </a:r>
                <a:r>
                  <a:rPr lang="it-CH" sz="2400" dirty="0"/>
                  <a:t> neural state-space model:</a:t>
                </a:r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  <a:p>
                <a:endParaRPr lang="it-CH" sz="24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5632311"/>
              </a:xfrm>
              <a:prstGeom prst="rect">
                <a:avLst/>
              </a:prstGeom>
              <a:blipFill>
                <a:blip r:embed="rId4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3FCA984-9DD3-6EC4-262B-D6D0B9CAB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88" y="1630998"/>
            <a:ext cx="1787827" cy="2183364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AD899361-E4A6-B371-E2B8-A165D23EB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30" y="1630998"/>
            <a:ext cx="1637523" cy="2183364"/>
          </a:xfrm>
          <a:prstGeom prst="rect">
            <a:avLst/>
          </a:prstGeom>
        </p:spPr>
      </p:pic>
      <p:pic>
        <p:nvPicPr>
          <p:cNvPr id="5" name="Picture 4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\dot x_1 &amp;= f_1(x_1, u; \theta) \\&#10;\dot x_2 &amp;= f_2(x_1, x_2; \theta) \\&#10;y &amp;= x_2&#10;\end{align*}&#10;&#10;\end{document}" title="IguanaTex Bitmap Display">
            <a:extLst>
              <a:ext uri="{FF2B5EF4-FFF2-40B4-BE49-F238E27FC236}">
                <a16:creationId xmlns:a16="http://schemas.microsoft.com/office/drawing/2014/main" id="{5A54A43B-9438-3F21-A9DA-3A4485631A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56" y="5008499"/>
            <a:ext cx="1952325" cy="1055311"/>
          </a:xfrm>
          <a:prstGeom prst="rect">
            <a:avLst/>
          </a:prstGeom>
        </p:spPr>
      </p:pic>
      <p:sp>
        <p:nvSpPr>
          <p:cNvPr id="11" name="CasellaDiTesto 3 1">
            <a:extLst>
              <a:ext uri="{FF2B5EF4-FFF2-40B4-BE49-F238E27FC236}">
                <a16:creationId xmlns:a16="http://schemas.microsoft.com/office/drawing/2014/main" id="{33FA8B89-75FC-4081-30E9-E27A6E0438BD}"/>
              </a:ext>
            </a:extLst>
          </p:cNvPr>
          <p:cNvSpPr txBox="1"/>
          <p:nvPr/>
        </p:nvSpPr>
        <p:spPr>
          <a:xfrm>
            <a:off x="6239070" y="3963298"/>
            <a:ext cx="46777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/>
              <a:t>Schoukens</a:t>
            </a:r>
            <a:r>
              <a:rPr lang="en-GB" sz="105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12" name="CasellaDiTesto 3 2">
            <a:extLst>
              <a:ext uri="{FF2B5EF4-FFF2-40B4-BE49-F238E27FC236}">
                <a16:creationId xmlns:a16="http://schemas.microsoft.com/office/drawing/2014/main" id="{1F176A5C-D87A-E4A6-7A6A-3929858750CD}"/>
              </a:ext>
            </a:extLst>
          </p:cNvPr>
          <p:cNvSpPr txBox="1"/>
          <p:nvPr/>
        </p:nvSpPr>
        <p:spPr>
          <a:xfrm>
            <a:off x="154112" y="6210122"/>
            <a:ext cx="10880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Identification results in Forgione, M. and </a:t>
            </a:r>
            <a:r>
              <a:rPr lang="en-GB" sz="1050" dirty="0" err="1"/>
              <a:t>Piga</a:t>
            </a:r>
            <a:r>
              <a:rPr lang="en-GB" sz="1050" dirty="0"/>
              <a:t>, D. "</a:t>
            </a:r>
            <a:r>
              <a:rPr lang="en-GB" sz="1050" dirty="0">
                <a:hlinkClick r:id="rId8"/>
              </a:rPr>
              <a:t>Continuous-time system identification with neural networks: Model structures and fitting criteria</a:t>
            </a:r>
            <a:r>
              <a:rPr lang="en-GB" sz="1050" dirty="0"/>
              <a:t>.” European Journal of Control, 2021</a:t>
            </a:r>
          </a:p>
        </p:txBody>
      </p:sp>
    </p:spTree>
    <p:extLst>
      <p:ext uri="{BB962C8B-B14F-4D97-AF65-F5344CB8AC3E}">
        <p14:creationId xmlns:p14="http://schemas.microsoft.com/office/powerpoint/2010/main" val="294016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Physics-inspired neural state-space 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246581" y="863876"/>
            <a:ext cx="12192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/>
              <a:t>Several contributions aim at embedding </a:t>
            </a:r>
            <a:r>
              <a:rPr lang="it-CH" sz="2400" b="1" dirty="0"/>
              <a:t>prior knowledge</a:t>
            </a:r>
            <a:r>
              <a:rPr lang="it-CH" sz="2400" dirty="0"/>
              <a:t> in the architecture. </a:t>
            </a:r>
          </a:p>
          <a:p>
            <a:br>
              <a:rPr lang="it-CH" sz="2400" dirty="0"/>
            </a:br>
            <a:endParaRPr lang="it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/>
              <a:t>(Port) Hamiltonian neural networks </a:t>
            </a:r>
            <a:br>
              <a:rPr lang="it-CH" sz="2400" dirty="0"/>
            </a:br>
            <a:r>
              <a:rPr lang="it-CH" sz="1400" dirty="0"/>
              <a:t>S. Greydanus et al., </a:t>
            </a:r>
            <a:r>
              <a:rPr lang="it-CH" sz="1400" dirty="0">
                <a:hlinkClick r:id="rId3"/>
              </a:rPr>
              <a:t>Hamiltonian Neural Networks</a:t>
            </a:r>
            <a:r>
              <a:rPr lang="it-CH" sz="1400" dirty="0"/>
              <a:t>, 2019</a:t>
            </a:r>
            <a:br>
              <a:rPr lang="it-CH" sz="1400" dirty="0"/>
            </a:br>
            <a:r>
              <a:rPr lang="it-CH" sz="1400" dirty="0"/>
              <a:t>S. Moradi et al., </a:t>
            </a:r>
            <a:r>
              <a:rPr lang="it-CH" sz="1400" dirty="0">
                <a:hlinkClick r:id="rId4"/>
              </a:rPr>
              <a:t>Port-Hamiltonian Neural Networks with Output Error Noise Models</a:t>
            </a:r>
            <a:r>
              <a:rPr lang="it-CH" sz="1400" dirty="0"/>
              <a:t>, 2025</a:t>
            </a:r>
            <a:br>
              <a:rPr lang="it-CH" sz="1400" dirty="0"/>
            </a:br>
            <a:endParaRPr lang="it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/>
              <a:t>Lagrangian neural networks</a:t>
            </a:r>
            <a:br>
              <a:rPr lang="it-CH" sz="2400" dirty="0"/>
            </a:br>
            <a:r>
              <a:rPr lang="it-CH" sz="1400" dirty="0"/>
              <a:t>M. Cranmer et al., </a:t>
            </a:r>
            <a:r>
              <a:rPr lang="it-CH" sz="1400" dirty="0">
                <a:hlinkClick r:id="rId5"/>
              </a:rPr>
              <a:t>Lagrangian Neural Networks</a:t>
            </a:r>
            <a:r>
              <a:rPr lang="it-CH" sz="1400" dirty="0"/>
              <a:t>, 2020</a:t>
            </a:r>
          </a:p>
          <a:p>
            <a:endParaRPr lang="it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400" dirty="0"/>
              <a:t>Structured state-space sequence models</a:t>
            </a:r>
            <a:br>
              <a:rPr lang="it-CH" sz="2400" dirty="0"/>
            </a:br>
            <a:r>
              <a:rPr lang="it-CH" sz="1400" dirty="0"/>
              <a:t>A. Gu et al., </a:t>
            </a:r>
            <a:r>
              <a:rPr lang="it-CH" sz="1400" dirty="0">
                <a:hlinkClick r:id="rId6"/>
              </a:rPr>
              <a:t>Efficiently Modeling Long Sequences with Structured State Spaces</a:t>
            </a:r>
            <a:r>
              <a:rPr lang="it-CH" sz="1400" dirty="0"/>
              <a:t>, 2022</a:t>
            </a:r>
            <a:endParaRPr lang="it-CH" sz="2400" dirty="0"/>
          </a:p>
          <a:p>
            <a:endParaRPr lang="it-CH" sz="2400" dirty="0"/>
          </a:p>
          <a:p>
            <a:endParaRPr lang="it-CH" sz="2400" dirty="0"/>
          </a:p>
          <a:p>
            <a:endParaRPr lang="it-CH" sz="2400" dirty="0"/>
          </a:p>
          <a:p>
            <a:r>
              <a:rPr lang="it-CH" sz="2400" dirty="0"/>
              <a:t>    … and many, many more!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6B3DB385-C5B4-588C-5A3B-CD18EC416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1524001"/>
            <a:ext cx="2514600" cy="315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9F9E1-16DB-69B9-20D0-4B7DE5849D83}"/>
              </a:ext>
            </a:extLst>
          </p:cNvPr>
          <p:cNvSpPr txBox="1"/>
          <p:nvPr/>
        </p:nvSpPr>
        <p:spPr>
          <a:xfrm>
            <a:off x="7823200" y="4780001"/>
            <a:ext cx="3424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1000" dirty="0"/>
              <a:t>From M. Forgione, M. Mejari, and D. Piga </a:t>
            </a:r>
            <a:r>
              <a:rPr lang="en-GB" sz="1000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8"/>
              </a:rPr>
              <a:t>Model order reduction of deep structured state-space models: A system-theoretic approach</a:t>
            </a:r>
            <a:r>
              <a:rPr lang="en-GB" sz="10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2024</a:t>
            </a:r>
            <a:endParaRPr lang="it-CH" sz="1200" dirty="0"/>
          </a:p>
        </p:txBody>
      </p:sp>
    </p:spTree>
    <p:extLst>
      <p:ext uri="{BB962C8B-B14F-4D97-AF65-F5344CB8AC3E}">
        <p14:creationId xmlns:p14="http://schemas.microsoft.com/office/powerpoint/2010/main" val="351178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-6350" y="693597"/>
                <a:ext cx="12192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400" dirty="0"/>
              </a:p>
              <a:p>
                <a:r>
                  <a:rPr lang="it-CH" sz="2000" dirty="0"/>
                  <a:t>In principle, </a:t>
                </a:r>
                <a:r>
                  <a:rPr lang="it-CH" sz="2000" b="1" dirty="0"/>
                  <a:t>simulation error minimization</a:t>
                </a:r>
                <a:r>
                  <a:rPr lang="it-CH" sz="2000" dirty="0"/>
                  <a:t> can be a valid approach:</a:t>
                </a:r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Minimization wrt both </a:t>
                </a:r>
                <a14:m>
                  <m:oMath xmlns:m="http://schemas.openxmlformats.org/officeDocument/2006/math">
                    <m:r>
                      <a:rPr lang="it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CH" sz="2000" dirty="0"/>
                  <a:t> (model)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CH" sz="2000" dirty="0"/>
                  <a:t> (initial state)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It is related to maximum likelihood under certain hypotheses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It favors learning of </a:t>
                </a:r>
                <a:r>
                  <a:rPr lang="it-CH" sz="2000" b="1" dirty="0"/>
                  <a:t>long-term</a:t>
                </a:r>
                <a:r>
                  <a:rPr lang="it-CH" sz="2000" dirty="0"/>
                  <a:t> dependencies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We stick with it for the exercise session</a:t>
                </a:r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It might be </a:t>
                </a:r>
                <a:r>
                  <a:rPr lang="it-CH" sz="2000" b="1" dirty="0"/>
                  <a:t>computationally heavy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Processing of a long sequence only gives one gradient update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It might be </a:t>
                </a:r>
                <a:r>
                  <a:rPr lang="it-CH" sz="2000" b="1" dirty="0"/>
                  <a:t>numerically hard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Unstable/chaotic dynamics cannot be predicted on the long term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It might not match the intended model usage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 MPC only needs estimates up to the prediction horizon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r>
                  <a:rPr lang="it-CH" sz="2000" dirty="0"/>
                  <a:t>For these reasons, alternative methods based on simulation on </a:t>
                </a:r>
                <a:r>
                  <a:rPr lang="it-CH" sz="2000" b="1" dirty="0"/>
                  <a:t>shorter sub-sequences</a:t>
                </a:r>
                <a:r>
                  <a:rPr lang="it-CH" sz="2000" dirty="0"/>
                  <a:t> have been developed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693597"/>
                <a:ext cx="12192000" cy="6001643"/>
              </a:xfrm>
              <a:prstGeom prst="rect">
                <a:avLst/>
              </a:prstGeom>
              <a:blipFill>
                <a:blip r:embed="rId5"/>
                <a:stretch>
                  <a:fillRect l="-520" b="-8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\documentclass{article}&#10;\usepackage{amsmath}&#10;\newcommand{\sys}{S}&#10;\newcommand{\diss}{d}&#10;\newcommand{\learn}{\mathcal{L}} &#10;\newcommand{\free}{\mathcal{M}}  &#10;\newcommand{\D}{\mathcal{D}}&#10;\newcommand{\R}{\mathbb{R}}&#10;\newcommand{\nsamp}{T}&#10;\newcommand{\norm}[1]{\left\lVert#1\right\rVert}&#10;\newcommand{\E}{\mathbb{E}}&#10;\newcommand{\mdl}{M}&#10;\newcommand{\mdlstruc}{\mathcal{M}}&#10;\pagestyle{empty}&#10;&#10;\begin{document}&#10;&#10; \begin{equation*}&#10;  \hat \theta, \hat {x}(0) = \arg \min_{\theta, x(0)} &#10;\frac{1}{T} \sum_{k=0}^{\nsamp-1} \norm{\hat y^\mathrm{sim}(k) - y(k)}^2&#10; \end{equation*}&#10;&#10;\end{document}" title="IguanaTex Bitmap Display">
            <a:extLst>
              <a:ext uri="{FF2B5EF4-FFF2-40B4-BE49-F238E27FC236}">
                <a16:creationId xmlns:a16="http://schemas.microsoft.com/office/drawing/2014/main" id="{41C32532-F762-745B-F0D3-FE30889FD4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5466" y="1588462"/>
            <a:ext cx="5075492" cy="82752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 \begin{equation*}&#10; \begin{split}&#10;  x({k+1}) &amp;= x(k) + &#10;f(x(k), u(k);\;\theta)\\&#10;  \hat{y}^{\rm sim}(k) &amp;= g(x(k);\;\theta)&#10;  \end{split}&#10; \end{equation*}&#10;&#10;\end{document}" title="IguanaTex Bitmap Display">
            <a:extLst>
              <a:ext uri="{FF2B5EF4-FFF2-40B4-BE49-F238E27FC236}">
                <a16:creationId xmlns:a16="http://schemas.microsoft.com/office/drawing/2014/main" id="{41CF705F-5624-F809-789B-EACA2F81E8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61359" y="1588462"/>
            <a:ext cx="4141235" cy="7554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7B81AC-8C95-C867-AF01-2C5F8A1E0849}"/>
              </a:ext>
            </a:extLst>
          </p:cNvPr>
          <p:cNvCxnSpPr/>
          <p:nvPr/>
        </p:nvCxnSpPr>
        <p:spPr>
          <a:xfrm>
            <a:off x="6292305" y="1520757"/>
            <a:ext cx="0" cy="102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FCCE4A-2560-642C-E06F-E862DE921BA7}"/>
              </a:ext>
            </a:extLst>
          </p:cNvPr>
          <p:cNvSpPr txBox="1"/>
          <p:nvPr/>
        </p:nvSpPr>
        <p:spPr>
          <a:xfrm>
            <a:off x="3346450" y="-793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69468-8265-B07C-8EBD-A9BBBDC5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799" y="2622377"/>
            <a:ext cx="3403601" cy="14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Truncated simulation error minimization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000" dirty="0"/>
              </a:p>
              <a:p>
                <a:r>
                  <a:rPr lang="it-CH" sz="2000" dirty="0"/>
                  <a:t>Different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it-CH" sz="2000" b="1" dirty="0"/>
                  <a:t>-step-ahead</a:t>
                </a:r>
                <a:r>
                  <a:rPr lang="it-CH" sz="2000" dirty="0"/>
                  <a:t> </a:t>
                </a:r>
                <a:r>
                  <a:rPr lang="it-CH" sz="2000" b="1" dirty="0"/>
                  <a:t>error minimization</a:t>
                </a:r>
                <a:r>
                  <a:rPr lang="it-CH" sz="2000" dirty="0"/>
                  <a:t> schemes have been developed:</a:t>
                </a:r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Simulate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CH" sz="2000" dirty="0"/>
                  <a:t> (batch size) shorter sequences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it-CH" sz="2000" dirty="0"/>
                  <a:t> extracted from the longer (length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CH" sz="2000" dirty="0"/>
                  <a:t>) training dataset.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Main variation is: how do we deal with all possible initial conditions?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5940088"/>
              </a:xfrm>
              <a:prstGeom prst="rect">
                <a:avLst/>
              </a:prstGeom>
              <a:blipFill>
                <a:blip r:embed="rId3"/>
                <a:stretch>
                  <a:fillRect l="-520" b="-8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255A427-FBA0-18B6-2220-303FBF73B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21" y="1427326"/>
            <a:ext cx="7141335" cy="504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969FA-4B7D-F077-7C67-17F88493E1CD}"/>
              </a:ext>
            </a:extLst>
          </p:cNvPr>
          <p:cNvSpPr txBox="1"/>
          <p:nvPr/>
        </p:nvSpPr>
        <p:spPr>
          <a:xfrm>
            <a:off x="5299657" y="45419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978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Zero initialization strategy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endParaRPr lang="it-CH" sz="2000" b="1" dirty="0"/>
              </a:p>
              <a:p>
                <a:endParaRPr lang="it-CH" sz="2000" b="1" dirty="0"/>
              </a:p>
              <a:p>
                <a:endParaRPr lang="it-CH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Initialize from arbitrary (ZERO) state and discard a few initial samples from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Described as a baseline in </a:t>
                </a:r>
                <a:r>
                  <a:rPr lang="it-CH" sz="1400" dirty="0"/>
                  <a:t>M.Forgione, M.Mejari, and D.Piga, </a:t>
                </a:r>
                <a:r>
                  <a:rPr lang="it-CH" sz="1400" dirty="0">
                    <a:hlinkClick r:id="rId4"/>
                  </a:rPr>
                  <a:t>Learning neural state-space models: do we need a state estimator?</a:t>
                </a:r>
                <a:r>
                  <a:rPr lang="it-CH" sz="1400" dirty="0"/>
                  <a:t>, 2022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Very simple, yet effective when the system memory is short  (wrt sequence length </a:t>
                </a:r>
                <a14:m>
                  <m:oMath xmlns:m="http://schemas.openxmlformats.org/officeDocument/2006/math"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CH" sz="2000" dirty="0"/>
                  <a:t>)</a:t>
                </a:r>
              </a:p>
              <a:p>
                <a:endParaRPr lang="it-CH" sz="20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5940088"/>
              </a:xfrm>
              <a:prstGeom prst="rect">
                <a:avLst/>
              </a:prstGeom>
              <a:blipFill>
                <a:blip r:embed="rId5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83E8DDC-471C-AA1E-7ECE-820CBEDC0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50" y="966786"/>
            <a:ext cx="3652929" cy="3652929"/>
          </a:xfrm>
          <a:prstGeom prst="rect">
            <a:avLst/>
          </a:prstGeom>
        </p:spPr>
      </p:pic>
      <p:pic>
        <p:nvPicPr>
          <p:cNvPr id="4" name="Picture 3" descr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$$&#10;\hat {\bf x}_{[:, 0]} = 0&#10;$$&#10;&#10;\end{document}" title="IguanaTex Bitmap Display">
            <a:extLst>
              <a:ext uri="{FF2B5EF4-FFF2-40B4-BE49-F238E27FC236}">
                <a16:creationId xmlns:a16="http://schemas.microsoft.com/office/drawing/2014/main" id="{DE6DF2B6-5180-4D36-EF30-F67CC354B6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4" y="3978710"/>
            <a:ext cx="773841" cy="2240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5D6BB5-7E50-1423-BD45-4D73F743C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581" y="966786"/>
            <a:ext cx="7141335" cy="50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Learn the hidden state sequence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/>
              <p:nvPr/>
            </p:nvSpPr>
            <p:spPr>
              <a:xfrm>
                <a:off x="47625" y="704850"/>
                <a:ext cx="12192000" cy="624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CH" sz="2000" dirty="0"/>
              </a:p>
              <a:p>
                <a:endParaRPr lang="it-CH" sz="2000" b="1" dirty="0"/>
              </a:p>
              <a:p>
                <a:endParaRPr lang="it-CH" sz="2000" b="1" dirty="0"/>
              </a:p>
              <a:p>
                <a:endParaRPr lang="it-CH" sz="2000" b="1" dirty="0"/>
              </a:p>
              <a:p>
                <a:endParaRPr lang="it-CH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Learn the sequence of states along with the system mappings </a:t>
                </a:r>
                <a14:m>
                  <m:oMath xmlns:m="http://schemas.openxmlformats.org/officeDocument/2006/math"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CH" sz="2000" dirty="0"/>
                  <a:t> and </a:t>
                </a:r>
                <a14:m>
                  <m:oMath xmlns:m="http://schemas.openxmlformats.org/officeDocument/2006/math">
                    <m:r>
                      <a:rPr lang="it-CH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it-CH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Regularize the learned state sequence with the systep mapping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000" dirty="0"/>
                  <a:t>Described in</a:t>
                </a:r>
                <a:r>
                  <a:rPr lang="it-CH" sz="1400" dirty="0"/>
                  <a:t> M.Forgione and D.Piga, </a:t>
                </a:r>
                <a:r>
                  <a:rPr lang="it-CH" sz="1400" dirty="0">
                    <a:hlinkClick r:id="rId3"/>
                  </a:rPr>
                  <a:t>Continuous-time system identification with neural networks</a:t>
                </a:r>
                <a:r>
                  <a:rPr lang="it-CH" sz="1400" dirty="0"/>
                  <a:t>, 2021</a:t>
                </a:r>
              </a:p>
              <a:p>
                <a:endParaRPr lang="it-CH" sz="20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2DE14E0-CC7B-02C4-B850-8C14C734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" y="704850"/>
                <a:ext cx="12192000" cy="6247864"/>
              </a:xfrm>
              <a:prstGeom prst="rect">
                <a:avLst/>
              </a:prstGeom>
              <a:blipFill>
                <a:blip r:embed="rId4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A34B565C-C4DC-631A-017A-B1CC606EF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7781" y="717749"/>
            <a:ext cx="7772400" cy="54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14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x(k+1) &amp;= f(x(k), u(k); \theta) \\&#10;y(k) &amp;= g(x(k); \theta)&#10;\end{align*}&#10;&#10;\end{document}"/>
  <p:tag name="IGUANATEXSIZE" val="24"/>
  <p:tag name="IGUANATEXCURSOR" val="471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91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\dot x(t) &amp;= f(x(t), u(t); \theta) \\&#10;y(t) &amp;= g(x(t); \theta)&#10;\end{align*}&#10;&#10;\end{document}"/>
  <p:tag name="IGUANATEXSIZE" val="18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177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f(z; \theta) &amp;= W_3 \sigma(W_2\sigma(W_1 z + b_1) + b_2) + b_3\\&#10;z &amp;= [x \;u]^\top\\&#10;\theta &amp;= \mathrm{vec}(W_1, W_2, W_3, b_1, b_2, b_3)&#10;\end{align*}&#10;&#10;\end{document}"/>
  <p:tag name="IGUANATEXSIZE" val="24"/>
  <p:tag name="IGUANATEXCURSOR" val="43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45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x({k+1}) &amp;= x(k) + f(x(k), u(k); \theta) \\&#10;y(k) &amp;= g(x(k); \theta)&#10;\end{align*}&#10;&#10;\end{document}"/>
  <p:tag name="IGUANATEXSIZE" val="24"/>
  <p:tag name="IGUANATEXCURSOR" val="48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74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\begin{align*}&#10;\dot x_1 &amp;= f_1(x_1, u; \theta) \\&#10;\dot x_2 &amp;= f_2(x_1, x_2; \theta) \\&#10;y &amp;= x_2&#10;\end{align*}&#10;&#10;\end{document}"/>
  <p:tag name="IGUANATEXSIZE" val="18"/>
  <p:tag name="IGUANATEXCURSOR" val="47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84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T}&#10;\newcommand{\norm}[1]{\left\lVert#1\right\rVert}&#10;\newcommand{\E}{\mathbb{E}}&#10;\newcommand{\mdl}{M}&#10;\newcommand{\mdlstruc}{\mathcal{M}}&#10;\pagestyle{empty}&#10;&#10;\begin{document}&#10;&#10; \begin{equation*}&#10;  \hat \theta, \hat {x}(0) = \arg \min_{\theta, x(0)} &#10;\frac{1}{T} \sum_{k=0}^{\nsamp-1} \norm{\hat y^\mathrm{sim}(k) - y(k)}^2&#10; \end{equation*}&#10;&#10;\end{document}"/>
  <p:tag name="IGUANATEXSIZE" val="24"/>
  <p:tag name="IGUANATEXCURSOR" val="55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48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 \begin{equation*}&#10; \begin{split}&#10;  x({k+1}) &amp;= x(k) + &#10;f(x(k), u(k);\;\theta)\\&#10;  \hat{y}^{\rm sim}(k) &amp;= g(x(k);\;\theta)&#10;  \end{split}&#10; \end{equation*}&#10;&#10;\end{document}"/>
  <p:tag name="IGUANATEXSIZE" val="24"/>
  <p:tag name="IGUANATEXCURSOR" val="51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38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$$&#10;\hat {\bf x}_{[:, 0]} = 0&#10;$$&#10;&#10;\end{document}"/>
  <p:tag name="IGUANATEXSIZE" val="18"/>
  <p:tag name="IGUANATEXCURSOR" val="42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5"/>
  <p:tag name="OUTPUTTYPE" val="PDF"/>
  <p:tag name="IGUANATEXVERSION" val="160"/>
  <p:tag name="LATEXADDIN" val="\documentclass{article}&#10;\usepackage{amsmath}&#10;\newcommand{\sys}{S}&#10;\newcommand{\diss}{d}&#10;\newcommand{\learn}{\mathcal{L}} &#10;\newcommand{\free}{\mathcal{M}}  &#10;\newcommand{\D}{\mathcal{D}}&#10;\newcommand{\R}{\mathbb{R}}&#10;\newcommand{\nsamp}{N}&#10;\newcommand{\norm}[1]{\left\lVert#1\right\rVert}&#10;\newcommand{\E}{\mathbb{E}}&#10;\newcommand{\mdl}{M}&#10;\newcommand{\mdlstruc}{\mathcal{M}}&#10;\pagestyle{empty}&#10;&#10;\begin{document}&#10;&#10;$&#10;x({k+1}) = x(k) + f(x(k), u(k); \theta) \\&#10;$&#10;&#10;\end{document}"/>
  <p:tag name="IGUANATEXSIZE" val="20"/>
  <p:tag name="IGUANATEXCURSOR" val="43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27101</TotalTime>
  <Words>1169</Words>
  <Application>Microsoft Macintosh PowerPoint</Application>
  <PresentationFormat>Widescreen</PresentationFormat>
  <Paragraphs>250</Paragraphs>
  <Slides>15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Trebuchet MS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805</cp:revision>
  <dcterms:created xsi:type="dcterms:W3CDTF">2023-03-08T09:24:31Z</dcterms:created>
  <dcterms:modified xsi:type="dcterms:W3CDTF">2025-06-29T18:29:12Z</dcterms:modified>
</cp:coreProperties>
</file>